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Montserrat"/>
      <p:regular r:id="rId26"/>
      <p:bold r:id="rId27"/>
    </p:embeddedFont>
    <p:embeddedFont>
      <p:font typeface="Karla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21.xml"/><Relationship Id="rId28" Type="http://schemas.openxmlformats.org/officeDocument/2006/relationships/font" Target="fonts/Karla-regular.fntdata"/><Relationship Id="rId27" Type="http://schemas.openxmlformats.org/officeDocument/2006/relationships/font" Target="fonts/Montserra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Karla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Karla-boldItalic.fntdata"/><Relationship Id="rId30" Type="http://schemas.openxmlformats.org/officeDocument/2006/relationships/font" Target="fonts/Karla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gif>
</file>

<file path=ppt/media/image07.gif>
</file>

<file path=ppt/media/image08.png>
</file>

<file path=ppt/media/image09.gif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png>
</file>

<file path=ppt/media/image1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648300" y="3175950"/>
            <a:ext cx="3530700" cy="11819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5" name="Shape 55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841000" y="4025300"/>
            <a:ext cx="7845899" cy="519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360"/>
              </a:spcBef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9" name="Shape 59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Empt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ub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Shape 14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Shape 15"/>
          <p:cNvSpPr txBox="1"/>
          <p:nvPr>
            <p:ph type="ctrTitle"/>
          </p:nvPr>
        </p:nvSpPr>
        <p:spPr>
          <a:xfrm>
            <a:off x="648300" y="1354750"/>
            <a:ext cx="3522300" cy="2989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6724950" y="3265700"/>
            <a:ext cx="1906199" cy="1031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1 column + imag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Shape 19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Shape 20"/>
          <p:cNvSpPr txBox="1"/>
          <p:nvPr>
            <p:ph type="title"/>
          </p:nvPr>
        </p:nvSpPr>
        <p:spPr>
          <a:xfrm>
            <a:off x="838309" y="1807900"/>
            <a:ext cx="3148199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838250" y="2419350"/>
            <a:ext cx="3148199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big imag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209250" y="-9675"/>
            <a:ext cx="3076750" cy="5167075"/>
          </a:xfrm>
          <a:custGeom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4" name="Shape 24"/>
          <p:cNvSpPr/>
          <p:nvPr/>
        </p:nvSpPr>
        <p:spPr>
          <a:xfrm>
            <a:off x="-19350" y="-9675"/>
            <a:ext cx="3076750" cy="5167075"/>
          </a:xfrm>
          <a:custGeom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5" name="Shape 25"/>
          <p:cNvSpPr txBox="1"/>
          <p:nvPr>
            <p:ph type="title"/>
          </p:nvPr>
        </p:nvSpPr>
        <p:spPr>
          <a:xfrm>
            <a:off x="609704" y="4116875"/>
            <a:ext cx="1609799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8" name="Shape 28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" name="Shape 29"/>
          <p:cNvSpPr txBox="1"/>
          <p:nvPr/>
        </p:nvSpPr>
        <p:spPr>
          <a:xfrm>
            <a:off x="799645" y="697674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</a:p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838250" y="16573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+ 1 colum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Shape 33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Shape 34"/>
          <p:cNvSpPr txBox="1"/>
          <p:nvPr>
            <p:ph type="title"/>
          </p:nvPr>
        </p:nvSpPr>
        <p:spPr>
          <a:xfrm>
            <a:off x="838350" y="893500"/>
            <a:ext cx="5324100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+ 2 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8" name="Shape 38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Shape 39"/>
          <p:cNvSpPr txBox="1"/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841000" y="1578025"/>
            <a:ext cx="2671800" cy="2433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3673842" y="1578025"/>
            <a:ext cx="2671800" cy="2433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3 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4" name="Shape 44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5" name="Shape 45"/>
          <p:cNvSpPr txBox="1"/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841000" y="1600975"/>
            <a:ext cx="2094900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3043281" y="1600975"/>
            <a:ext cx="2094900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/>
        </p:txBody>
      </p:sp>
      <p:sp>
        <p:nvSpPr>
          <p:cNvPr id="48" name="Shape 48"/>
          <p:cNvSpPr txBox="1"/>
          <p:nvPr>
            <p:ph idx="3" type="body"/>
          </p:nvPr>
        </p:nvSpPr>
        <p:spPr>
          <a:xfrm>
            <a:off x="5245562" y="1600975"/>
            <a:ext cx="2094900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1" name="Shape 51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2" name="Shape 52"/>
          <p:cNvSpPr txBox="1"/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8BC34A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741100"/>
            <a:ext cx="5185199" cy="474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352550"/>
            <a:ext cx="5185199" cy="22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5.png"/><Relationship Id="rId4" Type="http://schemas.openxmlformats.org/officeDocument/2006/relationships/image" Target="../media/image09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5.png"/><Relationship Id="rId4" Type="http://schemas.openxmlformats.org/officeDocument/2006/relationships/image" Target="../media/image07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5.png"/><Relationship Id="rId4" Type="http://schemas.openxmlformats.org/officeDocument/2006/relationships/image" Target="../media/image06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5.png"/><Relationship Id="rId4" Type="http://schemas.openxmlformats.org/officeDocument/2006/relationships/image" Target="../media/image15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5.png"/><Relationship Id="rId4" Type="http://schemas.openxmlformats.org/officeDocument/2006/relationships/image" Target="../media/image15.gif"/><Relationship Id="rId5" Type="http://schemas.openxmlformats.org/officeDocument/2006/relationships/image" Target="../media/image14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5.png"/><Relationship Id="rId4" Type="http://schemas.openxmlformats.org/officeDocument/2006/relationships/image" Target="../media/image15.gif"/><Relationship Id="rId5" Type="http://schemas.openxmlformats.org/officeDocument/2006/relationships/image" Target="../media/image14.gif"/><Relationship Id="rId6" Type="http://schemas.openxmlformats.org/officeDocument/2006/relationships/image" Target="../media/image1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2.png"/><Relationship Id="rId4" Type="http://schemas.openxmlformats.org/officeDocument/2006/relationships/image" Target="../media/image0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8.png"/><Relationship Id="rId4" Type="http://schemas.openxmlformats.org/officeDocument/2006/relationships/image" Target="../media/image0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BCD4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ctrTitle"/>
          </p:nvPr>
        </p:nvSpPr>
        <p:spPr>
          <a:xfrm>
            <a:off x="148100" y="3961500"/>
            <a:ext cx="4917300" cy="1182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00BCD4"/>
                </a:solidFill>
              </a:rPr>
              <a:t>VIP 3.0</a:t>
            </a:r>
            <a:br>
              <a:rPr lang="en" sz="2400">
                <a:solidFill>
                  <a:srgbClr val="00BCD4"/>
                </a:solidFill>
              </a:rPr>
            </a:br>
            <a:r>
              <a:rPr lang="en" sz="2400">
                <a:solidFill>
                  <a:srgbClr val="00BCD4"/>
                </a:solidFill>
              </a:rPr>
              <a:t>Team Member(s): </a:t>
            </a:r>
            <a:r>
              <a:rPr lang="en" sz="2400"/>
              <a:t>Vladan Lalovic, Johnatan Jensen, Michael Martinez, Daniel Lopez</a:t>
            </a:r>
            <a:br>
              <a:rPr lang="en" sz="2400">
                <a:solidFill>
                  <a:srgbClr val="00BCD4"/>
                </a:solidFill>
              </a:rPr>
            </a:br>
            <a:r>
              <a:rPr lang="en" sz="2400">
                <a:solidFill>
                  <a:srgbClr val="00BCD4"/>
                </a:solidFill>
              </a:rPr>
              <a:t>Product Owner(s): </a:t>
            </a:r>
            <a:r>
              <a:rPr lang="en" sz="2400"/>
              <a:t>Masoud Sadjadi, Mohsen Taheri, Maral Kargarmoakhar</a:t>
            </a:r>
          </a:p>
        </p:txBody>
      </p:sp>
      <p:sp>
        <p:nvSpPr>
          <p:cNvPr id="66" name="Shape 66"/>
          <p:cNvSpPr txBox="1"/>
          <p:nvPr>
            <p:ph type="ctrTitle"/>
          </p:nvPr>
        </p:nvSpPr>
        <p:spPr>
          <a:xfrm>
            <a:off x="148100" y="474075"/>
            <a:ext cx="4491000" cy="1182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Senior Project </a:t>
            </a:r>
          </a:p>
          <a:p>
            <a:pPr lvl="0">
              <a:spcBef>
                <a:spcPts val="0"/>
              </a:spcBef>
              <a:buNone/>
            </a:pPr>
            <a:r>
              <a:rPr lang="en" sz="3000"/>
              <a:t>Final Presentation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/>
              <a:t>Summer 2016</a:t>
            </a:r>
          </a:p>
        </p:txBody>
      </p:sp>
      <p:sp>
        <p:nvSpPr>
          <p:cNvPr id="67" name="Shape 67"/>
          <p:cNvSpPr txBox="1"/>
          <p:nvPr/>
        </p:nvSpPr>
        <p:spPr>
          <a:xfrm>
            <a:off x="4369850" y="202050"/>
            <a:ext cx="4980000" cy="16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School of Computing and Information Sciences</a:t>
            </a:r>
            <a:br>
              <a:rPr b="1"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Florida International University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BCD4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4294967295" type="ctrTitle"/>
          </p:nvPr>
        </p:nvSpPr>
        <p:spPr>
          <a:xfrm>
            <a:off x="146675" y="-71125"/>
            <a:ext cx="6101700" cy="1717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00BCD4"/>
                </a:solidFill>
              </a:rPr>
              <a:t>Story </a:t>
            </a:r>
            <a:r>
              <a:rPr lang="en" sz="3000"/>
              <a:t>Testing and modifying faculty project proposal process </a:t>
            </a:r>
          </a:p>
        </p:txBody>
      </p:sp>
      <p:sp>
        <p:nvSpPr>
          <p:cNvPr id="154" name="Shape 154"/>
          <p:cNvSpPr txBox="1"/>
          <p:nvPr>
            <p:ph idx="4294967295" type="subTitle"/>
          </p:nvPr>
        </p:nvSpPr>
        <p:spPr>
          <a:xfrm>
            <a:off x="146675" y="1646550"/>
            <a:ext cx="7259100" cy="156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BEFORE</a:t>
            </a:r>
            <a:r>
              <a:rPr lang="en"/>
              <a:t>: Faculty proposal page was not implemented properly frontend and backend needed to be rewritten.</a:t>
            </a:r>
            <a:br>
              <a:rPr lang="en"/>
            </a:b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NOW</a:t>
            </a:r>
            <a:r>
              <a:rPr lang="en"/>
              <a:t>: Now faculty and can propose projects and even upload an image rather than paste a URL of an image.</a:t>
            </a:r>
            <a:br>
              <a:rPr lang="en"/>
            </a:br>
            <a:br>
              <a:rPr lang="en"/>
            </a:br>
            <a:br>
              <a:rPr lang="en"/>
            </a:b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67624" y="4421675"/>
            <a:ext cx="2726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Project </a:t>
            </a:r>
            <a:r>
              <a:rPr lang="en">
                <a:solidFill>
                  <a:srgbClr val="009688"/>
                </a:solidFill>
              </a:rPr>
              <a:t>PROFILES</a:t>
            </a:r>
            <a:r>
              <a:rPr lang="en"/>
              <a:t> </a:t>
            </a:r>
          </a:p>
        </p:txBody>
      </p:sp>
      <p:pic>
        <p:nvPicPr>
          <p:cNvPr descr="project_poster.png"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150" y="182025"/>
            <a:ext cx="6206505" cy="4137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eature_1.gif" id="161" name="Shape 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4225" y="695099"/>
            <a:ext cx="4093148" cy="232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BCD4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idx="4294967295" type="ctrTitle"/>
          </p:nvPr>
        </p:nvSpPr>
        <p:spPr>
          <a:xfrm>
            <a:off x="198100" y="288925"/>
            <a:ext cx="6101700" cy="894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3000"/>
              <a:t>Display</a:t>
            </a:r>
            <a:r>
              <a:rPr lang="en" sz="3000">
                <a:solidFill>
                  <a:srgbClr val="00BCD4"/>
                </a:solidFill>
              </a:rPr>
              <a:t> Current User When Logged In</a:t>
            </a:r>
          </a:p>
        </p:txBody>
      </p:sp>
      <p:sp>
        <p:nvSpPr>
          <p:cNvPr id="167" name="Shape 167"/>
          <p:cNvSpPr txBox="1"/>
          <p:nvPr>
            <p:ph idx="4294967295" type="subTitle"/>
          </p:nvPr>
        </p:nvSpPr>
        <p:spPr>
          <a:xfrm>
            <a:off x="146675" y="1646550"/>
            <a:ext cx="7259100" cy="156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BEFORE</a:t>
            </a:r>
            <a:r>
              <a:rPr lang="en"/>
              <a:t>: When you signed in you couldn’t know that you were signed in.</a:t>
            </a:r>
            <a:br>
              <a:rPr lang="en"/>
            </a:b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NOW</a:t>
            </a:r>
            <a:r>
              <a:rPr lang="en"/>
              <a:t>: The current username is displayed in the header when you sign in.</a:t>
            </a:r>
            <a:br>
              <a:rPr lang="en"/>
            </a:br>
            <a:br>
              <a:rPr lang="en"/>
            </a:b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67624" y="4421675"/>
            <a:ext cx="2726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/>
              <a:t>Display</a:t>
            </a:r>
            <a:r>
              <a:rPr lang="en" sz="3000">
                <a:solidFill>
                  <a:srgbClr val="00BCD4"/>
                </a:solidFill>
              </a:rPr>
              <a:t> Current User When Logged In</a:t>
            </a:r>
          </a:p>
        </p:txBody>
      </p:sp>
      <p:pic>
        <p:nvPicPr>
          <p:cNvPr descr="project_poster.png"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150" y="182025"/>
            <a:ext cx="6206505" cy="4137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eature_2.gif" id="174" name="Shape 1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5375" y="696924"/>
            <a:ext cx="4092050" cy="233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BCD4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idx="4294967295" type="ctrTitle"/>
          </p:nvPr>
        </p:nvSpPr>
        <p:spPr>
          <a:xfrm>
            <a:off x="146675" y="-71125"/>
            <a:ext cx="6101700" cy="894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3000">
                <a:solidFill>
                  <a:srgbClr val="00BCD4"/>
                </a:solidFill>
              </a:rPr>
              <a:t>Create Upload Image</a:t>
            </a:r>
          </a:p>
        </p:txBody>
      </p:sp>
      <p:sp>
        <p:nvSpPr>
          <p:cNvPr id="180" name="Shape 180"/>
          <p:cNvSpPr txBox="1"/>
          <p:nvPr>
            <p:ph idx="4294967295" type="subTitle"/>
          </p:nvPr>
        </p:nvSpPr>
        <p:spPr>
          <a:xfrm>
            <a:off x="146675" y="1075050"/>
            <a:ext cx="7259100" cy="156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BEFORE</a:t>
            </a:r>
            <a:r>
              <a:rPr lang="en"/>
              <a:t>: When you proposed project you had to paste an image url.</a:t>
            </a:r>
            <a:br>
              <a:rPr lang="en"/>
            </a:b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Now</a:t>
            </a:r>
            <a:r>
              <a:rPr lang="en"/>
              <a:t>:  You can upload an image with support for animated gifs.</a:t>
            </a:r>
            <a:br>
              <a:rPr lang="en"/>
            </a:br>
            <a:br>
              <a:rPr lang="en"/>
            </a:b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67624" y="4421675"/>
            <a:ext cx="2726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3000"/>
              <a:t>Create </a:t>
            </a:r>
            <a:r>
              <a:rPr lang="en" sz="3000">
                <a:solidFill>
                  <a:srgbClr val="00BCD4"/>
                </a:solidFill>
              </a:rPr>
              <a:t>Upload Image</a:t>
            </a:r>
          </a:p>
        </p:txBody>
      </p:sp>
      <p:pic>
        <p:nvPicPr>
          <p:cNvPr descr="project_poster.png"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150" y="182025"/>
            <a:ext cx="6206505" cy="4137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eature_3.gif" id="187" name="Shape 1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6450" y="704750"/>
            <a:ext cx="4090975" cy="23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BCD4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110575" y="-33175"/>
            <a:ext cx="3909900" cy="772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3000">
                <a:solidFill>
                  <a:srgbClr val="00BCD4"/>
                </a:solidFill>
              </a:rPr>
              <a:t>Todo</a:t>
            </a:r>
            <a:r>
              <a:rPr lang="en" sz="3000">
                <a:solidFill>
                  <a:srgbClr val="00BCD4"/>
                </a:solidFill>
              </a:rPr>
              <a:t> </a:t>
            </a:r>
            <a:r>
              <a:rPr lang="en" sz="3000"/>
              <a:t>notifications</a:t>
            </a:r>
          </a:p>
        </p:txBody>
      </p:sp>
      <p:sp>
        <p:nvSpPr>
          <p:cNvPr id="193" name="Shape 193"/>
          <p:cNvSpPr txBox="1"/>
          <p:nvPr>
            <p:ph idx="4294967295" type="subTitle"/>
          </p:nvPr>
        </p:nvSpPr>
        <p:spPr>
          <a:xfrm>
            <a:off x="146675" y="1798950"/>
            <a:ext cx="3607200" cy="306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BEFORE</a:t>
            </a:r>
            <a:r>
              <a:rPr lang="en"/>
              <a:t>: Todo notifications page was implemented but functionality was non-existent.</a:t>
            </a:r>
            <a:br>
              <a:rPr lang="en"/>
            </a:b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NOW</a:t>
            </a:r>
            <a:r>
              <a:rPr lang="en"/>
              <a:t>: Now VIP users can receive todo notifications which when paired email allows users to be informed greatly.</a:t>
            </a:r>
            <a:br>
              <a:rPr lang="en"/>
            </a:br>
          </a:p>
        </p:txBody>
      </p:sp>
      <p:pic>
        <p:nvPicPr>
          <p:cNvPr descr="project_poster.png"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649" y="739250"/>
            <a:ext cx="5088022" cy="339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BCD4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110575" y="-33175"/>
            <a:ext cx="3909900" cy="986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3000">
                <a:solidFill>
                  <a:srgbClr val="00BCD4"/>
                </a:solidFill>
              </a:rPr>
              <a:t>Edit </a:t>
            </a:r>
            <a:r>
              <a:rPr lang="en" sz="3000"/>
              <a:t>existing project</a:t>
            </a:r>
          </a:p>
        </p:txBody>
      </p:sp>
      <p:sp>
        <p:nvSpPr>
          <p:cNvPr id="200" name="Shape 200"/>
          <p:cNvSpPr txBox="1"/>
          <p:nvPr>
            <p:ph idx="4294967295" type="subTitle"/>
          </p:nvPr>
        </p:nvSpPr>
        <p:spPr>
          <a:xfrm>
            <a:off x="146675" y="1798950"/>
            <a:ext cx="3607200" cy="306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BEFORE</a:t>
            </a:r>
            <a:r>
              <a:rPr lang="en"/>
              <a:t>: Projects were set in stone.</a:t>
            </a:r>
            <a:br>
              <a:rPr lang="en"/>
            </a:b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NOW</a:t>
            </a:r>
            <a:r>
              <a:rPr lang="en"/>
              <a:t>: Now projects can now be edited they require pre-approval.</a:t>
            </a:r>
          </a:p>
        </p:txBody>
      </p:sp>
      <p:pic>
        <p:nvPicPr>
          <p:cNvPr descr="project_poster.png"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649" y="739250"/>
            <a:ext cx="5088022" cy="339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eature_1.gif" id="202" name="Shape 202"/>
          <p:cNvPicPr preferRelativeResize="0"/>
          <p:nvPr/>
        </p:nvPicPr>
        <p:blipFill rotWithShape="1">
          <a:blip r:embed="rId4">
            <a:alphaModFix/>
          </a:blip>
          <a:srcRect b="1758" l="0" r="0" t="0"/>
          <a:stretch/>
        </p:blipFill>
        <p:spPr>
          <a:xfrm>
            <a:off x="4703575" y="1128674"/>
            <a:ext cx="3356201" cy="193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BCD4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110575" y="-33175"/>
            <a:ext cx="3909900" cy="2028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3000">
                <a:solidFill>
                  <a:srgbClr val="00BCD4"/>
                </a:solidFill>
              </a:rPr>
              <a:t>Add </a:t>
            </a:r>
            <a:r>
              <a:rPr lang="en" sz="3000"/>
              <a:t>Loading If Processes Are Loading In Background</a:t>
            </a:r>
          </a:p>
        </p:txBody>
      </p:sp>
      <p:sp>
        <p:nvSpPr>
          <p:cNvPr id="208" name="Shape 208"/>
          <p:cNvSpPr txBox="1"/>
          <p:nvPr>
            <p:ph idx="4294967295" type="subTitle"/>
          </p:nvPr>
        </p:nvSpPr>
        <p:spPr>
          <a:xfrm>
            <a:off x="146675" y="2035550"/>
            <a:ext cx="3607200" cy="283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BEFORE</a:t>
            </a:r>
            <a:r>
              <a:rPr lang="en"/>
              <a:t>: Projects were set in stone.</a:t>
            </a:r>
            <a:br>
              <a:rPr lang="en"/>
            </a:b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NOW</a:t>
            </a:r>
            <a:r>
              <a:rPr lang="en"/>
              <a:t>: Now projects can now be edited they require pre-approval.</a:t>
            </a:r>
          </a:p>
        </p:txBody>
      </p:sp>
      <p:pic>
        <p:nvPicPr>
          <p:cNvPr descr="project_poster.png" id="209" name="Shape 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649" y="739250"/>
            <a:ext cx="5088022" cy="339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eature_1.gif" id="210" name="Shape 210"/>
          <p:cNvPicPr preferRelativeResize="0"/>
          <p:nvPr/>
        </p:nvPicPr>
        <p:blipFill rotWithShape="1">
          <a:blip r:embed="rId4">
            <a:alphaModFix/>
          </a:blip>
          <a:srcRect b="1758" l="0" r="0" t="0"/>
          <a:stretch/>
        </p:blipFill>
        <p:spPr>
          <a:xfrm>
            <a:off x="4703575" y="1128674"/>
            <a:ext cx="3356201" cy="19395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eature_3.gif" id="211" name="Shape 2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3575" y="1128675"/>
            <a:ext cx="3356201" cy="193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BCD4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110575" y="-33175"/>
            <a:ext cx="3909900" cy="1161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3000">
                <a:solidFill>
                  <a:srgbClr val="666666"/>
                </a:solidFill>
              </a:rPr>
              <a:t>Modify </a:t>
            </a:r>
            <a:r>
              <a:rPr lang="en" sz="3000">
                <a:solidFill>
                  <a:srgbClr val="00BCD4"/>
                </a:solidFill>
              </a:rPr>
              <a:t>and update forget password</a:t>
            </a:r>
          </a:p>
        </p:txBody>
      </p:sp>
      <p:sp>
        <p:nvSpPr>
          <p:cNvPr id="217" name="Shape 217"/>
          <p:cNvSpPr txBox="1"/>
          <p:nvPr>
            <p:ph idx="4294967295" type="subTitle"/>
          </p:nvPr>
        </p:nvSpPr>
        <p:spPr>
          <a:xfrm>
            <a:off x="146675" y="2035550"/>
            <a:ext cx="3607200" cy="283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BEFORE</a:t>
            </a:r>
            <a:r>
              <a:rPr lang="en"/>
              <a:t>: There was no way to recover accounts.</a:t>
            </a:r>
            <a:br>
              <a:rPr lang="en"/>
            </a:br>
            <a:r>
              <a:rPr b="1" lang="en" sz="1800">
                <a:solidFill>
                  <a:srgbClr val="00BCD4"/>
                </a:solidFill>
                <a:latin typeface="Montserrat"/>
                <a:ea typeface="Montserrat"/>
                <a:cs typeface="Montserrat"/>
                <a:sym typeface="Montserrat"/>
              </a:rPr>
              <a:t>NOW</a:t>
            </a:r>
            <a:r>
              <a:rPr lang="en"/>
              <a:t>: Now user can recover forgotten accounts.</a:t>
            </a:r>
          </a:p>
        </p:txBody>
      </p:sp>
      <p:pic>
        <p:nvPicPr>
          <p:cNvPr descr="project_poster.png" id="218" name="Shape 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649" y="739250"/>
            <a:ext cx="5088022" cy="339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eature_1.gif" id="219" name="Shape 219"/>
          <p:cNvPicPr preferRelativeResize="0"/>
          <p:nvPr/>
        </p:nvPicPr>
        <p:blipFill rotWithShape="1">
          <a:blip r:embed="rId4">
            <a:alphaModFix/>
          </a:blip>
          <a:srcRect b="1758" l="0" r="0" t="0"/>
          <a:stretch/>
        </p:blipFill>
        <p:spPr>
          <a:xfrm>
            <a:off x="4703575" y="1128674"/>
            <a:ext cx="3356201" cy="19395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eature_3.gif" id="220" name="Shape 2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3575" y="1128675"/>
            <a:ext cx="3356201" cy="1939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eature_4.gif" id="221" name="Shape 2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3574" y="1128674"/>
            <a:ext cx="3356201" cy="193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CDDC39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420250" y="244525"/>
            <a:ext cx="4801500" cy="409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PROBLEMS OF</a:t>
            </a:r>
            <a:r>
              <a:rPr lang="en" sz="2400"/>
              <a:t> </a:t>
            </a:r>
            <a:r>
              <a:rPr lang="en">
                <a:solidFill>
                  <a:srgbClr val="CDDC39"/>
                </a:solidFill>
              </a:rPr>
              <a:t>VIP 2.0</a:t>
            </a:r>
          </a:p>
        </p:txBody>
      </p:sp>
      <p:sp>
        <p:nvSpPr>
          <p:cNvPr id="73" name="Shape 73"/>
          <p:cNvSpPr txBox="1"/>
          <p:nvPr/>
        </p:nvSpPr>
        <p:spPr>
          <a:xfrm>
            <a:off x="282875" y="772975"/>
            <a:ext cx="5905200" cy="8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●"/>
            </a:pPr>
            <a:r>
              <a:rPr lang="en" sz="12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Lacked main functionality</a:t>
            </a:r>
          </a:p>
          <a:p>
            <a:pPr indent="-304800" lvl="0" marL="457200" rtl="0">
              <a:lnSpc>
                <a:spcPct val="115000"/>
              </a:lnSpc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●"/>
            </a:pPr>
            <a:r>
              <a:rPr lang="en" sz="12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Mostly static</a:t>
            </a:r>
          </a:p>
          <a:p>
            <a:pPr indent="-304800" lvl="0" marL="457200" rtl="0">
              <a:lnSpc>
                <a:spcPct val="115000"/>
              </a:lnSpc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●"/>
            </a:pPr>
            <a:r>
              <a:rPr lang="en" sz="12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Not user friendly</a:t>
            </a:r>
          </a:p>
          <a:p>
            <a:pPr indent="-304800" lvl="0" marL="457200" rtl="0">
              <a:lnSpc>
                <a:spcPct val="115000"/>
              </a:lnSpc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●"/>
            </a:pPr>
            <a:r>
              <a:rPr lang="en" sz="12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No mobile responsiveness</a:t>
            </a:r>
          </a:p>
          <a:p>
            <a:pPr indent="-304800" lvl="0" marL="457200" rtl="0">
              <a:lnSpc>
                <a:spcPct val="115000"/>
              </a:lnSpc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●"/>
            </a:pPr>
            <a:r>
              <a:rPr lang="en" sz="12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Admin had no powers</a:t>
            </a:r>
          </a:p>
          <a:p>
            <a:pPr indent="-304800" lvl="0" marL="457200" rtl="0">
              <a:lnSpc>
                <a:spcPct val="115000"/>
              </a:lnSpc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●"/>
            </a:pPr>
            <a:r>
              <a:rPr lang="en" sz="12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Team focused on mobile judge</a:t>
            </a:r>
          </a:p>
        </p:txBody>
      </p:sp>
      <p:pic>
        <p:nvPicPr>
          <p:cNvPr descr="projects page OLD.png"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0" y="2617075"/>
            <a:ext cx="4487424" cy="246105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Project overview OLD.png" id="75" name="Shape 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3037" y="2627474"/>
            <a:ext cx="4455763" cy="2450648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pic>
      <p:grpSp>
        <p:nvGrpSpPr>
          <p:cNvPr id="76" name="Shape 76"/>
          <p:cNvGrpSpPr/>
          <p:nvPr/>
        </p:nvGrpSpPr>
        <p:grpSpPr>
          <a:xfrm>
            <a:off x="4583790" y="148198"/>
            <a:ext cx="722030" cy="721945"/>
            <a:chOff x="1951075" y="2333250"/>
            <a:chExt cx="381200" cy="381175"/>
          </a:xfrm>
        </p:grpSpPr>
        <p:sp>
          <p:nvSpPr>
            <p:cNvPr id="77" name="Shape 77"/>
            <p:cNvSpPr/>
            <p:nvPr/>
          </p:nvSpPr>
          <p:spPr>
            <a:xfrm>
              <a:off x="1951075" y="2333250"/>
              <a:ext cx="381200" cy="381175"/>
            </a:xfrm>
            <a:custGeom>
              <a:pathLst>
                <a:path extrusionOk="0" fill="none" h="15247" w="15248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2175">
              <a:solidFill>
                <a:srgbClr val="CDDC3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2197675" y="2503125"/>
              <a:ext cx="43875" cy="47525"/>
            </a:xfrm>
            <a:custGeom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2175">
              <a:solidFill>
                <a:srgbClr val="CDDC3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2041800" y="2503125"/>
              <a:ext cx="43875" cy="47525"/>
            </a:xfrm>
            <a:custGeom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rgbClr val="CDDC3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2041800" y="2584100"/>
              <a:ext cx="199750" cy="41425"/>
            </a:xfrm>
            <a:custGeom>
              <a:pathLst>
                <a:path extrusionOk="0" fill="none" h="1657" w="799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cap="rnd" cmpd="sng" w="12175">
              <a:solidFill>
                <a:srgbClr val="CDDC3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CDDC39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344050" y="244525"/>
            <a:ext cx="4801500" cy="409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Test </a:t>
            </a:r>
            <a:r>
              <a:rPr lang="en">
                <a:solidFill>
                  <a:srgbClr val="CDDC39"/>
                </a:solidFill>
              </a:rPr>
              <a:t>Case</a:t>
            </a:r>
          </a:p>
        </p:txBody>
      </p:sp>
      <p:sp>
        <p:nvSpPr>
          <p:cNvPr id="227" name="Shape 227"/>
          <p:cNvSpPr txBox="1"/>
          <p:nvPr/>
        </p:nvSpPr>
        <p:spPr>
          <a:xfrm>
            <a:off x="282875" y="627275"/>
            <a:ext cx="59052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600"/>
              </a:spcBef>
              <a:buClr>
                <a:srgbClr val="000000"/>
              </a:buClr>
              <a:buSzPct val="91666"/>
              <a:buFont typeface="Arial"/>
              <a:buNone/>
            </a:pPr>
            <a:r>
              <a:rPr lang="en" sz="12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Here I present a test case, one of many that shows that VIP development team prides itself in software testing.</a:t>
            </a:r>
          </a:p>
          <a:p>
            <a:pPr lvl="0" rtl="0">
              <a:lnSpc>
                <a:spcPct val="115000"/>
              </a:lnSpc>
              <a:spcBef>
                <a:spcPts val="600"/>
              </a:spcBef>
              <a:buNone/>
            </a:pPr>
            <a:br>
              <a:rPr lang="en" sz="12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</a:br>
          </a:p>
        </p:txBody>
      </p:sp>
      <p:pic>
        <p:nvPicPr>
          <p:cNvPr id="228" name="Shape 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19" y="1184975"/>
            <a:ext cx="3283410" cy="390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5722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idx="4294967295" type="ctrTitle"/>
          </p:nvPr>
        </p:nvSpPr>
        <p:spPr>
          <a:xfrm>
            <a:off x="685800" y="1964350"/>
            <a:ext cx="4531500" cy="1159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solidFill>
                  <a:srgbClr val="FF5722"/>
                </a:solidFill>
              </a:rPr>
              <a:t>THANKS!</a:t>
            </a:r>
          </a:p>
        </p:txBody>
      </p:sp>
      <p:sp>
        <p:nvSpPr>
          <p:cNvPr id="234" name="Shape 234"/>
          <p:cNvSpPr txBox="1"/>
          <p:nvPr>
            <p:ph idx="4294967295" type="subTitle"/>
          </p:nvPr>
        </p:nvSpPr>
        <p:spPr>
          <a:xfrm>
            <a:off x="685800" y="3163925"/>
            <a:ext cx="4531499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Any questions?</a:t>
            </a:r>
          </a:p>
        </p:txBody>
      </p:sp>
      <p:sp>
        <p:nvSpPr>
          <p:cNvPr id="235" name="Shape 235"/>
          <p:cNvSpPr txBox="1"/>
          <p:nvPr>
            <p:ph idx="4294967295" type="body"/>
          </p:nvPr>
        </p:nvSpPr>
        <p:spPr>
          <a:xfrm>
            <a:off x="685800" y="3836000"/>
            <a:ext cx="6575999" cy="1007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CONTACT | DLOPE073@FIU.EDU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708650" y="290625"/>
            <a:ext cx="5649300" cy="18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b="1" lang="en" sz="2400">
                <a:solidFill>
                  <a:srgbClr val="FF5722"/>
                </a:solidFill>
                <a:latin typeface="Montserrat"/>
                <a:ea typeface="Montserrat"/>
                <a:cs typeface="Montserrat"/>
                <a:sym typeface="Montserrat"/>
              </a:rPr>
              <a:t>In short</a:t>
            </a:r>
            <a:r>
              <a:rPr lang="en" sz="20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, the team behind VIP 3 has brought the web app to life and added it’s main functionalities. The experience is enjoyable and it will help connect faculty and students like never before</a:t>
            </a:r>
          </a:p>
        </p:txBody>
      </p:sp>
      <p:grpSp>
        <p:nvGrpSpPr>
          <p:cNvPr id="237" name="Shape 237"/>
          <p:cNvGrpSpPr/>
          <p:nvPr/>
        </p:nvGrpSpPr>
        <p:grpSpPr>
          <a:xfrm>
            <a:off x="3069404" y="2490816"/>
            <a:ext cx="462632" cy="462632"/>
            <a:chOff x="1278900" y="2333250"/>
            <a:chExt cx="381175" cy="381175"/>
          </a:xfrm>
        </p:grpSpPr>
        <p:sp>
          <p:nvSpPr>
            <p:cNvPr id="238" name="Shape 238"/>
            <p:cNvSpPr/>
            <p:nvPr/>
          </p:nvSpPr>
          <p:spPr>
            <a:xfrm>
              <a:off x="1278900" y="2333250"/>
              <a:ext cx="381175" cy="381175"/>
            </a:xfrm>
            <a:custGeom>
              <a:pathLst>
                <a:path extrusionOk="0" fill="none" h="15247" w="15247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cap="rnd" cmpd="sng" w="12175">
              <a:solidFill>
                <a:srgbClr val="FF572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5722"/>
                </a:solidFill>
              </a:endParaRPr>
            </a:p>
          </p:txBody>
        </p:sp>
        <p:sp>
          <p:nvSpPr>
            <p:cNvPr id="239" name="Shape 239"/>
            <p:cNvSpPr/>
            <p:nvPr/>
          </p:nvSpPr>
          <p:spPr>
            <a:xfrm>
              <a:off x="1525475" y="2503125"/>
              <a:ext cx="43875" cy="47525"/>
            </a:xfrm>
            <a:custGeom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rgbClr val="FF572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5722"/>
                </a:solidFill>
              </a:endParaRPr>
            </a:p>
          </p:txBody>
        </p:sp>
        <p:sp>
          <p:nvSpPr>
            <p:cNvPr id="240" name="Shape 240"/>
            <p:cNvSpPr/>
            <p:nvPr/>
          </p:nvSpPr>
          <p:spPr>
            <a:xfrm>
              <a:off x="1369600" y="2503125"/>
              <a:ext cx="43875" cy="47525"/>
            </a:xfrm>
            <a:custGeom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rgbClr val="FF572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5722"/>
                </a:solidFill>
              </a:endParaRPr>
            </a:p>
          </p:txBody>
        </p:sp>
        <p:sp>
          <p:nvSpPr>
            <p:cNvPr id="241" name="Shape 241"/>
            <p:cNvSpPr/>
            <p:nvPr/>
          </p:nvSpPr>
          <p:spPr>
            <a:xfrm>
              <a:off x="1369600" y="2604200"/>
              <a:ext cx="199750" cy="40825"/>
            </a:xfrm>
            <a:custGeom>
              <a:pathLst>
                <a:path extrusionOk="0" fill="none" h="1633" w="799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FF572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5722"/>
                </a:solidFill>
              </a:endParaRPr>
            </a:p>
          </p:txBody>
        </p:sp>
      </p:grpSp>
      <p:pic>
        <p:nvPicPr>
          <p:cNvPr id="242" name="Shape 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8125" y="2168024"/>
            <a:ext cx="3315949" cy="257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Shape 2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3848" y="3163925"/>
            <a:ext cx="1461525" cy="49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44336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phone6.png"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3625" y="131650"/>
            <a:ext cx="5856223" cy="48802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 txBox="1"/>
          <p:nvPr/>
        </p:nvSpPr>
        <p:spPr>
          <a:xfrm>
            <a:off x="-110300" y="867275"/>
            <a:ext cx="3237000" cy="30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b="1" lang="en" sz="60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VIP </a:t>
            </a:r>
            <a:r>
              <a:rPr b="1" lang="en" sz="6000">
                <a:solidFill>
                  <a:srgbClr val="F44336"/>
                </a:solidFill>
                <a:latin typeface="Montserrat"/>
                <a:ea typeface="Montserrat"/>
                <a:cs typeface="Montserrat"/>
                <a:sym typeface="Montserrat"/>
              </a:rPr>
              <a:t>TODAY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44336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ject_poster.png"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5999" y="368400"/>
            <a:ext cx="6758722" cy="45058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 txBox="1"/>
          <p:nvPr/>
        </p:nvSpPr>
        <p:spPr>
          <a:xfrm>
            <a:off x="-110300" y="867275"/>
            <a:ext cx="3237000" cy="30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b="1" lang="en" sz="60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VIP </a:t>
            </a:r>
            <a:r>
              <a:rPr b="1" lang="en" sz="6000">
                <a:solidFill>
                  <a:srgbClr val="F44336"/>
                </a:solidFill>
                <a:latin typeface="Montserrat"/>
                <a:ea typeface="Montserrat"/>
                <a:cs typeface="Montserrat"/>
                <a:sym typeface="Montserrat"/>
              </a:rPr>
              <a:t>TODAY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44336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file.png"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1900" y="357975"/>
            <a:ext cx="6620350" cy="45138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/>
        </p:nvSpPr>
        <p:spPr>
          <a:xfrm>
            <a:off x="-34100" y="867275"/>
            <a:ext cx="3237000" cy="30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b="1" lang="en" sz="60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VIP </a:t>
            </a:r>
            <a:r>
              <a:rPr b="1" lang="en" sz="6000">
                <a:solidFill>
                  <a:srgbClr val="F44336"/>
                </a:solidFill>
                <a:latin typeface="Montserrat"/>
                <a:ea typeface="Montserrat"/>
                <a:cs typeface="Montserrat"/>
                <a:sym typeface="Montserrat"/>
              </a:rPr>
              <a:t>TODAY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572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437300" y="705175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USE CASE </a:t>
            </a:r>
            <a:r>
              <a:rPr lang="en">
                <a:solidFill>
                  <a:srgbClr val="FF5722"/>
                </a:solidFill>
              </a:rPr>
              <a:t>DIAGRAM</a:t>
            </a:r>
          </a:p>
        </p:txBody>
      </p:sp>
      <p:pic>
        <p:nvPicPr>
          <p:cNvPr id="104" name="Shape 104"/>
          <p:cNvPicPr preferRelativeResize="0"/>
          <p:nvPr/>
        </p:nvPicPr>
        <p:blipFill rotWithShape="1">
          <a:blip r:embed="rId3">
            <a:alphaModFix/>
          </a:blip>
          <a:srcRect b="0" l="0" r="1107" t="0"/>
          <a:stretch/>
        </p:blipFill>
        <p:spPr>
          <a:xfrm>
            <a:off x="524199" y="1190875"/>
            <a:ext cx="5632123" cy="365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5722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437300" y="705175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MINIMAL CLASS </a:t>
            </a:r>
            <a:r>
              <a:rPr lang="en">
                <a:solidFill>
                  <a:srgbClr val="FF5722"/>
                </a:solidFill>
              </a:rPr>
              <a:t>DIAGRAM</a:t>
            </a:r>
          </a:p>
        </p:txBody>
      </p:sp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200" y="2016100"/>
            <a:ext cx="6594649" cy="219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572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660175" y="161565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SOFTWARE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5722"/>
                </a:solidFill>
              </a:rPr>
              <a:t>MVC</a:t>
            </a:r>
          </a:p>
        </p:txBody>
      </p:sp>
      <p:grpSp>
        <p:nvGrpSpPr>
          <p:cNvPr id="116" name="Shape 116"/>
          <p:cNvGrpSpPr/>
          <p:nvPr/>
        </p:nvGrpSpPr>
        <p:grpSpPr>
          <a:xfrm>
            <a:off x="121195" y="1325142"/>
            <a:ext cx="457189" cy="457119"/>
            <a:chOff x="1923675" y="1633650"/>
            <a:chExt cx="436000" cy="435975"/>
          </a:xfrm>
        </p:grpSpPr>
        <p:sp>
          <p:nvSpPr>
            <p:cNvPr id="117" name="Shape 117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MVC.png"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2750" y="595551"/>
            <a:ext cx="3232958" cy="237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lient-server-model.svg.png"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7349" y="2925475"/>
            <a:ext cx="2959349" cy="1775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Shape 125"/>
          <p:cNvGrpSpPr/>
          <p:nvPr/>
        </p:nvGrpSpPr>
        <p:grpSpPr>
          <a:xfrm>
            <a:off x="220170" y="3203717"/>
            <a:ext cx="457189" cy="457119"/>
            <a:chOff x="1923675" y="1633650"/>
            <a:chExt cx="436000" cy="435975"/>
          </a:xfrm>
        </p:grpSpPr>
        <p:sp>
          <p:nvSpPr>
            <p:cNvPr id="126" name="Shape 126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660175" y="3494225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HARDWARE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5722"/>
                </a:solidFill>
              </a:rPr>
              <a:t>CLIENT-SERVER</a:t>
            </a:r>
          </a:p>
        </p:txBody>
      </p:sp>
      <p:sp>
        <p:nvSpPr>
          <p:cNvPr id="133" name="Shape 133"/>
          <p:cNvSpPr txBox="1"/>
          <p:nvPr>
            <p:ph type="title"/>
          </p:nvPr>
        </p:nvSpPr>
        <p:spPr>
          <a:xfrm>
            <a:off x="660175" y="55945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SYSTEM DESIGN: </a:t>
            </a:r>
            <a:r>
              <a:rPr lang="en">
                <a:solidFill>
                  <a:srgbClr val="FF5722"/>
                </a:solidFill>
              </a:rPr>
              <a:t>ARCHITECTURE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44336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idx="4294967295" type="subTitle"/>
          </p:nvPr>
        </p:nvSpPr>
        <p:spPr>
          <a:xfrm>
            <a:off x="669100" y="1680154"/>
            <a:ext cx="5251500" cy="78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500"/>
              <a:t> Testing and modifying faculty project proposal process </a:t>
            </a:r>
          </a:p>
          <a:p>
            <a:pPr indent="-323850" lvl="0" marL="4572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500"/>
              <a:t>Display Current User When Logged In</a:t>
            </a:r>
          </a:p>
          <a:p>
            <a:pPr indent="-323850" lvl="0" marL="4572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500"/>
              <a:t>Create "Upload Image" functionality</a:t>
            </a:r>
          </a:p>
          <a:p>
            <a:pPr indent="-323850" lvl="0" marL="4572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500"/>
              <a:t>Testing and Modifying To-Do</a:t>
            </a:r>
          </a:p>
          <a:p>
            <a:pPr indent="-323850" lvl="0" marL="4572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500"/>
              <a:t>Edit Existing Projects By Faculty</a:t>
            </a:r>
          </a:p>
          <a:p>
            <a:pPr indent="-323850" lvl="0" marL="4572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500"/>
              <a:t>Add Loading If Processes Are Loading In Background</a:t>
            </a:r>
          </a:p>
          <a:p>
            <a:pPr indent="-323850" lvl="0" marL="4572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500"/>
              <a:t>Modify and update forget password.</a:t>
            </a:r>
          </a:p>
        </p:txBody>
      </p:sp>
      <p:sp>
        <p:nvSpPr>
          <p:cNvPr id="139" name="Shape 139"/>
          <p:cNvSpPr txBox="1"/>
          <p:nvPr>
            <p:ph idx="4294967295" type="ctrTitle"/>
          </p:nvPr>
        </p:nvSpPr>
        <p:spPr>
          <a:xfrm>
            <a:off x="669100" y="668950"/>
            <a:ext cx="6676500" cy="1159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/>
              <a:t>USER </a:t>
            </a:r>
            <a:r>
              <a:rPr lang="en" sz="6000">
                <a:solidFill>
                  <a:srgbClr val="F44336"/>
                </a:solidFill>
              </a:rPr>
              <a:t>STORIES</a:t>
            </a:r>
          </a:p>
        </p:txBody>
      </p:sp>
      <p:grpSp>
        <p:nvGrpSpPr>
          <p:cNvPr id="140" name="Shape 140"/>
          <p:cNvGrpSpPr/>
          <p:nvPr/>
        </p:nvGrpSpPr>
        <p:grpSpPr>
          <a:xfrm>
            <a:off x="763354" y="297855"/>
            <a:ext cx="409809" cy="584175"/>
            <a:chOff x="6718575" y="2318625"/>
            <a:chExt cx="256950" cy="407375"/>
          </a:xfrm>
        </p:grpSpPr>
        <p:sp>
          <p:nvSpPr>
            <p:cNvPr id="141" name="Shape 141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9050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9050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9050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9050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9050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9050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